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60" r:id="rId5"/>
    <p:sldMasterId id="2147483648" r:id="rId6"/>
    <p:sldMasterId id="2147483674" r:id="rId7"/>
  </p:sldMasterIdLst>
  <p:notesMasterIdLst>
    <p:notesMasterId r:id="rId41"/>
  </p:notesMasterIdLst>
  <p:sldIdLst>
    <p:sldId id="256" r:id="rId8"/>
    <p:sldId id="2087" r:id="rId9"/>
    <p:sldId id="277" r:id="rId10"/>
    <p:sldId id="1653" r:id="rId11"/>
    <p:sldId id="1654" r:id="rId12"/>
    <p:sldId id="258" r:id="rId13"/>
    <p:sldId id="257" r:id="rId14"/>
    <p:sldId id="2160" r:id="rId15"/>
    <p:sldId id="2161" r:id="rId16"/>
    <p:sldId id="2162" r:id="rId17"/>
    <p:sldId id="2154" r:id="rId18"/>
    <p:sldId id="2163" r:id="rId19"/>
    <p:sldId id="2164" r:id="rId20"/>
    <p:sldId id="2165" r:id="rId21"/>
    <p:sldId id="2166" r:id="rId22"/>
    <p:sldId id="2167" r:id="rId23"/>
    <p:sldId id="2168" r:id="rId24"/>
    <p:sldId id="2169" r:id="rId25"/>
    <p:sldId id="2170" r:id="rId26"/>
    <p:sldId id="2171" r:id="rId27"/>
    <p:sldId id="2172" r:id="rId28"/>
    <p:sldId id="2173" r:id="rId29"/>
    <p:sldId id="2175" r:id="rId30"/>
    <p:sldId id="2174" r:id="rId31"/>
    <p:sldId id="2176" r:id="rId32"/>
    <p:sldId id="265" r:id="rId33"/>
    <p:sldId id="2177" r:id="rId34"/>
    <p:sldId id="2151" r:id="rId35"/>
    <p:sldId id="2037" r:id="rId36"/>
    <p:sldId id="2038" r:id="rId37"/>
    <p:sldId id="2039" r:id="rId38"/>
    <p:sldId id="1730" r:id="rId39"/>
    <p:sldId id="1844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278"/>
    <a:srgbClr val="002D73"/>
    <a:srgbClr val="646569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94626" autoAdjust="0"/>
  </p:normalViewPr>
  <p:slideViewPr>
    <p:cSldViewPr>
      <p:cViewPr varScale="1">
        <p:scale>
          <a:sx n="155" d="100"/>
          <a:sy n="155" d="100"/>
        </p:scale>
        <p:origin x="59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Missed</a:t>
            </a:r>
            <a:r>
              <a:rPr lang="en-US" baseline="0"/>
              <a:t> Appointments by Sex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150814438592642E-2"/>
          <c:y val="0.12759541495488927"/>
          <c:w val="0.92829271931521351"/>
          <c:h val="0.747891025810869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Sheet1!$G$4:$G$7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Sheet1!$H$4:$H$7</c:f>
              <c:numCache>
                <c:formatCode>General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1-4094-B008-3781E2F23C71}"/>
            </c:ext>
          </c:extLst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Sheet1!$G$4:$G$7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Sheet1!$I$4:$I$7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1-4094-B008-3781E2F23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437552"/>
        <c:axId val="513440504"/>
      </c:barChart>
      <c:catAx>
        <c:axId val="51343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440504"/>
        <c:crosses val="autoZero"/>
        <c:auto val="1"/>
        <c:lblAlgn val="ctr"/>
        <c:lblOffset val="100"/>
        <c:noMultiLvlLbl val="0"/>
      </c:catAx>
      <c:valAx>
        <c:axId val="51344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43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158606426283527"/>
          <c:y val="0.9111999727905612"/>
          <c:w val="0.1735778353248415"/>
          <c:h val="6.0241360089656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Missed</a:t>
            </a:r>
            <a:r>
              <a:rPr lang="en-US" baseline="0"/>
              <a:t> Appointments by Sex</a:t>
            </a:r>
            <a:endParaRPr lang="en-US"/>
          </a:p>
        </c:rich>
      </c:tx>
      <c:layout>
        <c:manualLayout>
          <c:xMode val="edge"/>
          <c:yMode val="edge"/>
          <c:x val="0.275706521090321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356762665875341E-2"/>
          <c:y val="9.1141617468420116E-2"/>
          <c:w val="0.92829271931521351"/>
          <c:h val="0.747891025810869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Sheet1!$G$4:$G$7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Sheet1!$H$4:$H$7</c:f>
              <c:numCache>
                <c:formatCode>General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E-4013-AEC5-EE90A3D8080E}"/>
            </c:ext>
          </c:extLst>
        </c:ser>
        <c:ser>
          <c:idx val="1"/>
          <c:order val="1"/>
          <c:tx>
            <c:strRef>
              <c:f>Sheet1!$I$3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Sheet1!$G$4:$G$7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Sheet1!$I$4:$I$7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7E-4013-AEC5-EE90A3D80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437552"/>
        <c:axId val="513440504"/>
      </c:barChart>
      <c:catAx>
        <c:axId val="51343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440504"/>
        <c:crosses val="autoZero"/>
        <c:auto val="1"/>
        <c:lblAlgn val="ctr"/>
        <c:lblOffset val="100"/>
        <c:noMultiLvlLbl val="0"/>
      </c:catAx>
      <c:valAx>
        <c:axId val="513440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43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158606426283527"/>
          <c:y val="0.9111999727905612"/>
          <c:w val="0.1735778353248415"/>
          <c:h val="6.0241360089656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0.24457</cdr:x>
      <cdr:y>0.92902</cdr:y>
    </cdr:from>
    <cdr:to>
      <cdr:x>0.75542</cdr:x>
      <cdr:y>0.98257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7EACBE-F2E1-4C02-88A7-6EB145EB98FB}"/>
            </a:ext>
          </a:extLst>
        </cdr:cNvPr>
        <cdr:cNvSpPr txBox="1"/>
      </cdr:nvSpPr>
      <cdr:spPr>
        <a:xfrm xmlns:a="http://schemas.openxmlformats.org/drawingml/2006/main">
          <a:off x="1514737" y="3892002"/>
          <a:ext cx="3163871" cy="22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# of missed appointments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0.24457</cdr:x>
      <cdr:y>0.92902</cdr:y>
    </cdr:from>
    <cdr:to>
      <cdr:x>0.75542</cdr:x>
      <cdr:y>0.98257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7EACBE-F2E1-4C02-88A7-6EB145EB98FB}"/>
            </a:ext>
          </a:extLst>
        </cdr:cNvPr>
        <cdr:cNvSpPr txBox="1"/>
      </cdr:nvSpPr>
      <cdr:spPr>
        <a:xfrm xmlns:a="http://schemas.openxmlformats.org/drawingml/2006/main">
          <a:off x="1514737" y="3892002"/>
          <a:ext cx="3163871" cy="22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# of missed appointments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603C1-F44F-4CF6-A8EC-E4730AD8FD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/>
              <a:t>How helpful was today’s session to learn about quality improvement? </a:t>
            </a:r>
          </a:p>
          <a:p>
            <a:r>
              <a:rPr lang="en-US" sz="1200" kern="0" dirty="0"/>
              <a:t>[1-not at all helpful, 2-not so helpful, 3-somewhat helpful, 4-very helpful, 5-extremely helpful]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6A1EE-230B-4FD8-84D4-6F935203D2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1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/>
              <a:t>How engaged were you in today’s session? </a:t>
            </a:r>
          </a:p>
          <a:p>
            <a:r>
              <a:rPr lang="en-US" sz="1200" kern="0" dirty="0"/>
              <a:t>[not at all engaged, 2-rarely engaged, 3-somewhat engaged, 4-engaged, 5-extremely engaged]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6A1EE-230B-4FD8-84D4-6F935203D2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/>
              <a:t>How likely will you implement the lessons learned of this session when working with your programs? </a:t>
            </a:r>
          </a:p>
          <a:p>
            <a:r>
              <a:rPr lang="en-US" sz="1200" kern="0" dirty="0"/>
              <a:t>[1-very unlikely, 2-somewhat unlikely, 3-neither likely nor unlikely, 4-somewhat likely, 5-very likely]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6A1EE-230B-4FD8-84D4-6F935203D2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33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2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96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56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48F9-9A18-47EB-97CD-AEB0CE114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3196702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44" y="4512941"/>
            <a:ext cx="1508556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44" y="4512941"/>
            <a:ext cx="1508556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7" r:id="rId2"/>
    <p:sldLayoutId id="2147483688" r:id="rId3"/>
    <p:sldLayoutId id="2147483691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44" y="4512941"/>
            <a:ext cx="1508556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view.com/resources/guide/lean-principles-101/5-whys-of-lean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view.com/resources/guide/lean-principles-101/5-whys-of-lean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3900" y="1544122"/>
            <a:ext cx="7696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 Webinar: </a:t>
            </a:r>
            <a:b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QI Tools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lang="en-US" sz="40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952750"/>
            <a:ext cx="579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14, 2021</a:t>
            </a: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7B273-BD2F-4205-8E84-F206980137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98A0846-56AB-45E0-865F-F72A2DC31A1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8DE6E-4B3A-4D72-B302-B3A69466DEF3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756A59-2AB6-417C-83A4-D5FF83F28E4A}"/>
              </a:ext>
            </a:extLst>
          </p:cNvPr>
          <p:cNvSpPr txBox="1">
            <a:spLocks/>
          </p:cNvSpPr>
          <p:nvPr/>
        </p:nvSpPr>
        <p:spPr>
          <a:xfrm>
            <a:off x="462116" y="1123950"/>
            <a:ext cx="8377084" cy="32029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Based on analysis of the records we find that:</a:t>
            </a:r>
          </a:p>
          <a:p>
            <a:r>
              <a:rPr lang="en-US" sz="2800" dirty="0"/>
              <a:t>Seventy-six patients missed at least one appointment; breaking it down by sex:</a:t>
            </a:r>
          </a:p>
          <a:p>
            <a:pPr lvl="1"/>
            <a:r>
              <a:rPr lang="en-US" sz="2400" dirty="0"/>
              <a:t>Forty-one males were no shows at least once</a:t>
            </a:r>
          </a:p>
          <a:p>
            <a:pPr lvl="1"/>
            <a:r>
              <a:rPr lang="en-US" sz="2400" dirty="0"/>
              <a:t>Thirty-five females were no shows at least once</a:t>
            </a:r>
          </a:p>
          <a:p>
            <a:r>
              <a:rPr lang="en-US" sz="2800" dirty="0"/>
              <a:t>Does this give us what we need? If not, what’s the next step?</a:t>
            </a:r>
          </a:p>
        </p:txBody>
      </p:sp>
    </p:spTree>
    <p:extLst>
      <p:ext uri="{BB962C8B-B14F-4D97-AF65-F5344CB8AC3E}">
        <p14:creationId xmlns:p14="http://schemas.microsoft.com/office/powerpoint/2010/main" val="240097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62150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Dive: 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Bar Charts</a:t>
            </a:r>
          </a:p>
        </p:txBody>
      </p:sp>
    </p:spTree>
    <p:extLst>
      <p:ext uri="{BB962C8B-B14F-4D97-AF65-F5344CB8AC3E}">
        <p14:creationId xmlns:p14="http://schemas.microsoft.com/office/powerpoint/2010/main" val="267304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BCF2F-8C05-4E80-9BFD-7E32E3805C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A7754AA7-8025-408E-B296-E2B43FE0863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1AF4C-A525-45C7-83B4-57854CB87CA8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Bar Charts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26641B-0245-4642-B039-3F2C9E083F16}"/>
              </a:ext>
            </a:extLst>
          </p:cNvPr>
          <p:cNvSpPr txBox="1">
            <a:spLocks/>
          </p:cNvSpPr>
          <p:nvPr/>
        </p:nvSpPr>
        <p:spPr>
          <a:xfrm>
            <a:off x="152400" y="946725"/>
            <a:ext cx="4482968" cy="4335663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You need to have a zero as baseline</a:t>
            </a:r>
          </a:p>
          <a:p>
            <a:r>
              <a:rPr lang="en-US" sz="2400"/>
              <a:t>Can be used to convey a lot of information</a:t>
            </a:r>
          </a:p>
          <a:p>
            <a:r>
              <a:rPr lang="en-US" sz="2400"/>
              <a:t>Should clearly show what you want it to show;</a:t>
            </a:r>
          </a:p>
          <a:p>
            <a:pPr lvl="1"/>
            <a:r>
              <a:rPr lang="en-US" sz="2000"/>
              <a:t>Make sure of the message you want to send</a:t>
            </a:r>
          </a:p>
          <a:p>
            <a:pPr lvl="1"/>
            <a:r>
              <a:rPr lang="en-US" sz="2000"/>
              <a:t>Don’t overload it with variables</a:t>
            </a:r>
          </a:p>
          <a:p>
            <a:pPr lvl="1"/>
            <a:endParaRPr lang="en-US" sz="2000"/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82D58A-838A-41E4-BBBA-53AEFA3D3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786743"/>
              </p:ext>
            </p:extLst>
          </p:nvPr>
        </p:nvGraphicFramePr>
        <p:xfrm>
          <a:off x="4724400" y="946725"/>
          <a:ext cx="4114800" cy="360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61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9501E-CB73-4888-9A60-005F6FF6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CE25C-6086-4BF4-8F21-D46B120F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0AC70-0EDA-4267-9825-C7D3B5642AFC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chart show us?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603664-B8E1-4099-BD2B-F8E1262E834C}"/>
              </a:ext>
            </a:extLst>
          </p:cNvPr>
          <p:cNvSpPr txBox="1">
            <a:spLocks/>
          </p:cNvSpPr>
          <p:nvPr/>
        </p:nvSpPr>
        <p:spPr>
          <a:xfrm>
            <a:off x="152400" y="1123950"/>
            <a:ext cx="4572000" cy="3352800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Answer these questions: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/>
              <a:t>Which sex had more missed appointments?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/>
              <a:t>Which number of missed appointments was the largest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/>
              <a:t>Why did so many female clients miss one appointment?</a:t>
            </a:r>
          </a:p>
          <a:p>
            <a:pPr marL="857250" lvl="1" indent="-514350" algn="l">
              <a:buFont typeface="+mj-lt"/>
              <a:buAutoNum type="alphaLcParenR"/>
            </a:pPr>
            <a:r>
              <a:rPr lang="en-US" sz="1800" dirty="0"/>
              <a:t>We can’t tell from this</a:t>
            </a:r>
          </a:p>
          <a:p>
            <a:pPr marL="857250" lvl="1" indent="-514350" algn="l">
              <a:buFont typeface="+mj-lt"/>
              <a:buAutoNum type="alphaLcParenR"/>
            </a:pPr>
            <a:r>
              <a:rPr lang="en-US" sz="1800" dirty="0"/>
              <a:t>We need to dig deeper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7EB9D5E-E567-4E77-8A6B-B41A63646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70655"/>
              </p:ext>
            </p:extLst>
          </p:nvPr>
        </p:nvGraphicFramePr>
        <p:xfrm>
          <a:off x="4343400" y="1123950"/>
          <a:ext cx="4690872" cy="348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29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A8904-B42A-4612-B882-7DF11BA6E4E4}"/>
              </a:ext>
            </a:extLst>
          </p:cNvPr>
          <p:cNvSpPr txBox="1"/>
          <p:nvPr/>
        </p:nvSpPr>
        <p:spPr>
          <a:xfrm>
            <a:off x="228600" y="249555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34092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C628-07A9-4512-A548-7A91D645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56353-8360-4371-BEE0-BE3C529E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A7EB19-3D87-454A-A280-3BE394B85E9B}"/>
              </a:ext>
            </a:extLst>
          </p:cNvPr>
          <p:cNvSpPr txBox="1">
            <a:spLocks/>
          </p:cNvSpPr>
          <p:nvPr/>
        </p:nvSpPr>
        <p:spPr>
          <a:xfrm>
            <a:off x="158262" y="1123950"/>
            <a:ext cx="8763000" cy="3733800"/>
          </a:xfr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They are similar to bar graphs, but they deal with frequency distribution, not raw numbers. Bar graphs display raw numbers, sometimes comparing variables (number of males versus females)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Histograms display the number of times something occurs using one variable (age: How many clients are between 20 -29; 30 -39,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They are used for continuous measures; one variable with several different values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Ex: age is a measure in which you have multiple values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Ex: viral suppression of each patient</a:t>
            </a:r>
            <a:endParaRPr lang="en-US" sz="48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 more data the better; remember it’s a frequency distribution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5F973-F46E-495D-B03C-20135AF6E0DB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123373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C628-07A9-4512-A548-7A91D645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56353-8360-4371-BEE0-BE3C529E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A7EB19-3D87-454A-A280-3BE394B85E9B}"/>
              </a:ext>
            </a:extLst>
          </p:cNvPr>
          <p:cNvSpPr txBox="1">
            <a:spLocks/>
          </p:cNvSpPr>
          <p:nvPr/>
        </p:nvSpPr>
        <p:spPr>
          <a:xfrm>
            <a:off x="147637" y="1276350"/>
            <a:ext cx="8763000" cy="22860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Very useful for larger data sets (50 observations or more)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Gives a visual picture of the distribution of the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Clearly displays any skewing in the data (to the left or right)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It’s a useful decision-making tool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Identifies outliers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5F973-F46E-495D-B03C-20135AF6E0DB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314082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C628-07A9-4512-A548-7A91D645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56353-8360-4371-BEE0-BE3C529E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A7EB19-3D87-454A-A280-3BE394B85E9B}"/>
              </a:ext>
            </a:extLst>
          </p:cNvPr>
          <p:cNvSpPr txBox="1">
            <a:spLocks/>
          </p:cNvSpPr>
          <p:nvPr/>
        </p:nvSpPr>
        <p:spPr>
          <a:xfrm>
            <a:off x="152400" y="1047750"/>
            <a:ext cx="8763000" cy="37338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Continuous variable – think of age as a variable; there is a range of values within age but it’s one variable with multiple values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Bin – also called a class or an interval. The bin describes its membership; for example, one of the age bins could be 18- to 24-year-old individuals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Think of multiple baskets of apples; one basket has 20 apples, one has 40, etc. The basket is the bin.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Frequency – This is the number of times a variable occurs within a bin, such as 20 apples, having 16 clients between the ages of 18 to 24 years old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5F973-F46E-495D-B03C-20135AF6E0DB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66615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C628-07A9-4512-A548-7A91D645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56353-8360-4371-BEE0-BE3C529E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A7EB19-3D87-454A-A280-3BE394B85E9B}"/>
              </a:ext>
            </a:extLst>
          </p:cNvPr>
          <p:cNvSpPr txBox="1">
            <a:spLocks/>
          </p:cNvSpPr>
          <p:nvPr/>
        </p:nvSpPr>
        <p:spPr>
          <a:xfrm>
            <a:off x="152400" y="1123950"/>
            <a:ext cx="8763000" cy="3657600"/>
          </a:xfr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First, determine how many bins to use and consider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Too few will clump the data together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Too many will spread it out too much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There is no “correct” number of bins; usually there are between 3 and 7 bins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Next, calculate how to distribute the data in each bin; let’s use age as an example. Collect the age range of each consumer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Youngest is 18, oldest is 49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Let’s use 6 bins for this example (arbitrarily chosen)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Find the difference between the oldest and youngest consumer; in this case it’s 31 years (49-18).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5F973-F46E-495D-B03C-20135AF6E0DB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Construct a Histograms</a:t>
            </a:r>
          </a:p>
        </p:txBody>
      </p:sp>
    </p:spTree>
    <p:extLst>
      <p:ext uri="{BB962C8B-B14F-4D97-AF65-F5344CB8AC3E}">
        <p14:creationId xmlns:p14="http://schemas.microsoft.com/office/powerpoint/2010/main" val="359769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C628-07A9-4512-A548-7A91D645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56353-8360-4371-BEE0-BE3C529E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A7EB19-3D87-454A-A280-3BE394B85E9B}"/>
              </a:ext>
            </a:extLst>
          </p:cNvPr>
          <p:cNvSpPr txBox="1">
            <a:spLocks/>
          </p:cNvSpPr>
          <p:nvPr/>
        </p:nvSpPr>
        <p:spPr>
          <a:xfrm>
            <a:off x="152400" y="1047750"/>
            <a:ext cx="8763000" cy="37338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Now divide the 31 by the number of bins you want and you will get 5.1666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Can you use that number? No, of course not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Always round UP when you have a fraction; now we have 6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This 6 represents the range of ages in each bin, not the number of bins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Let’s see how this works based on what we know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Our youngest consumer is 18; that’s the starting point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The age range for our first bin is then 18 to 23 (18,19,20,21,22,23)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We then calculate the rest of them until we get to 6 bins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5F973-F46E-495D-B03C-20135AF6E0DB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Construct</a:t>
            </a:r>
          </a:p>
        </p:txBody>
      </p:sp>
    </p:spTree>
    <p:extLst>
      <p:ext uri="{BB962C8B-B14F-4D97-AF65-F5344CB8AC3E}">
        <p14:creationId xmlns:p14="http://schemas.microsoft.com/office/powerpoint/2010/main" val="189639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00A25B9-76B2-45A1-AC08-558023D0007D}"/>
              </a:ext>
            </a:extLst>
          </p:cNvPr>
          <p:cNvSpPr txBox="1">
            <a:spLocks/>
          </p:cNvSpPr>
          <p:nvPr/>
        </p:nvSpPr>
        <p:spPr>
          <a:xfrm>
            <a:off x="584200" y="425087"/>
            <a:ext cx="7975600" cy="5905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aramond" panose="02020404030301010803" pitchFamily="18" charset="0"/>
              </a:rPr>
              <a:t>Introductions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0C640-11FB-4EBE-9D40-3D94C1786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57250"/>
            <a:ext cx="3429000" cy="3429000"/>
          </a:xfrm>
          <a:prstGeom prst="rect">
            <a:avLst/>
          </a:prstGeom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985A136-9AE1-4182-89BE-63983020C487}"/>
              </a:ext>
            </a:extLst>
          </p:cNvPr>
          <p:cNvSpPr txBox="1">
            <a:spLocks/>
          </p:cNvSpPr>
          <p:nvPr/>
        </p:nvSpPr>
        <p:spPr>
          <a:xfrm>
            <a:off x="304800" y="1486343"/>
            <a:ext cx="5105400" cy="2914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Garamond" panose="02020404030301010803" pitchFamily="18" charset="0"/>
              </a:rPr>
              <a:t>Please share your name and agency in the chat room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66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A8904-B42A-4612-B882-7DF11BA6E4E4}"/>
              </a:ext>
            </a:extLst>
          </p:cNvPr>
          <p:cNvSpPr txBox="1"/>
          <p:nvPr/>
        </p:nvSpPr>
        <p:spPr>
          <a:xfrm>
            <a:off x="152400" y="2038350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Fishbone Diagram and the 5 Why’s</a:t>
            </a:r>
          </a:p>
        </p:txBody>
      </p:sp>
    </p:spTree>
    <p:extLst>
      <p:ext uri="{BB962C8B-B14F-4D97-AF65-F5344CB8AC3E}">
        <p14:creationId xmlns:p14="http://schemas.microsoft.com/office/powerpoint/2010/main" val="303770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AA56F-2162-4651-A8D1-3F399E3A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E8D47-5241-4895-B58D-6B0F70DC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F4B94-0340-45B5-8E80-39F6DEA5A783}"/>
              </a:ext>
            </a:extLst>
          </p:cNvPr>
          <p:cNvSpPr txBox="1"/>
          <p:nvPr/>
        </p:nvSpPr>
        <p:spPr>
          <a:xfrm>
            <a:off x="152400" y="361950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Fishbone Diagrams</a:t>
            </a:r>
          </a:p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Root Cause Analysis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7CBF0-19E2-4BD3-9196-3A402914C3E2}"/>
              </a:ext>
            </a:extLst>
          </p:cNvPr>
          <p:cNvSpPr txBox="1">
            <a:spLocks/>
          </p:cNvSpPr>
          <p:nvPr/>
        </p:nvSpPr>
        <p:spPr>
          <a:xfrm>
            <a:off x="152400" y="1581150"/>
            <a:ext cx="8763000" cy="3200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Also called cause and effect diagrams, or Ishikawa Diagrams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Created by </a:t>
            </a:r>
            <a:r>
              <a:rPr lang="en-US" sz="2000" dirty="0" err="1"/>
              <a:t>Karou</a:t>
            </a:r>
            <a:r>
              <a:rPr lang="en-US" sz="2000" dirty="0"/>
              <a:t> Ishikawa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Examines the root causes of a particular problem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Created by a team, preferably composed of different mind sets or skill sets </a:t>
            </a:r>
            <a:r>
              <a:rPr lang="en-US" sz="1800" dirty="0"/>
              <a:t>(multidisciplinary)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A facilitator asks “why” a problem exists, and the reasons are organized on the bones of the fish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The facilitator may ask “why” several times to get to the root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57283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AA56F-2162-4651-A8D1-3F399E3A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E8D47-5241-4895-B58D-6B0F70DC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F4B94-0340-45B5-8E80-39F6DEA5A783}"/>
              </a:ext>
            </a:extLst>
          </p:cNvPr>
          <p:cNvSpPr txBox="1"/>
          <p:nvPr/>
        </p:nvSpPr>
        <p:spPr>
          <a:xfrm>
            <a:off x="152400" y="361950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Fishbone Diagrams</a:t>
            </a:r>
          </a:p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Root Cause Analysis (RCA)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7CBF0-19E2-4BD3-9196-3A402914C3E2}"/>
              </a:ext>
            </a:extLst>
          </p:cNvPr>
          <p:cNvSpPr txBox="1">
            <a:spLocks/>
          </p:cNvSpPr>
          <p:nvPr/>
        </p:nvSpPr>
        <p:spPr>
          <a:xfrm>
            <a:off x="152400" y="1581150"/>
            <a:ext cx="8763000" cy="3200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A8907-B8D3-4D7A-A3EC-4E6141E6AAB0}"/>
              </a:ext>
            </a:extLst>
          </p:cNvPr>
          <p:cNvSpPr txBox="1"/>
          <p:nvPr/>
        </p:nvSpPr>
        <p:spPr>
          <a:xfrm>
            <a:off x="142874" y="1581150"/>
            <a:ext cx="877252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Asking “Why”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Helps you drill down and see all the issues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will discuss a helpful Lean tool in a few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more issues (bones)  you address, the more stable your system will 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are a necessary component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 focus on the process to be examined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process is perfect, focus on what can be controlled</a:t>
            </a:r>
          </a:p>
        </p:txBody>
      </p:sp>
    </p:spTree>
    <p:extLst>
      <p:ext uri="{BB962C8B-B14F-4D97-AF65-F5344CB8AC3E}">
        <p14:creationId xmlns:p14="http://schemas.microsoft.com/office/powerpoint/2010/main" val="186692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AA56F-2162-4651-A8D1-3F399E3A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E8D47-5241-4895-B58D-6B0F70DC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F4B94-0340-45B5-8E80-39F6DEA5A783}"/>
              </a:ext>
            </a:extLst>
          </p:cNvPr>
          <p:cNvSpPr txBox="1"/>
          <p:nvPr/>
        </p:nvSpPr>
        <p:spPr>
          <a:xfrm>
            <a:off x="152400" y="5143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 Why’s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7CBF0-19E2-4BD3-9196-3A402914C3E2}"/>
              </a:ext>
            </a:extLst>
          </p:cNvPr>
          <p:cNvSpPr txBox="1">
            <a:spLocks/>
          </p:cNvSpPr>
          <p:nvPr/>
        </p:nvSpPr>
        <p:spPr>
          <a:xfrm>
            <a:off x="152400" y="1581150"/>
            <a:ext cx="8763000" cy="3200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A8907-B8D3-4D7A-A3EC-4E6141E6AAB0}"/>
              </a:ext>
            </a:extLst>
          </p:cNvPr>
          <p:cNvSpPr txBox="1"/>
          <p:nvPr/>
        </p:nvSpPr>
        <p:spPr>
          <a:xfrm>
            <a:off x="142875" y="1581150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Read more about the Lean Tool called the “5 Whys” </a:t>
            </a:r>
            <a:r>
              <a:rPr lang="en-US" sz="2400" dirty="0">
                <a:hlinkClick r:id="rId2"/>
              </a:rPr>
              <a:t>here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5 Why’s help you drill down to the root causes of a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another way to bring clarity to the fishbone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help you see all the issues that may add instability to the system</a:t>
            </a:r>
          </a:p>
        </p:txBody>
      </p:sp>
    </p:spTree>
    <p:extLst>
      <p:ext uri="{BB962C8B-B14F-4D97-AF65-F5344CB8AC3E}">
        <p14:creationId xmlns:p14="http://schemas.microsoft.com/office/powerpoint/2010/main" val="1072638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AA56F-2162-4651-A8D1-3F399E3A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E8D47-5241-4895-B58D-6B0F70DC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F4B94-0340-45B5-8E80-39F6DEA5A783}"/>
              </a:ext>
            </a:extLst>
          </p:cNvPr>
          <p:cNvSpPr txBox="1"/>
          <p:nvPr/>
        </p:nvSpPr>
        <p:spPr>
          <a:xfrm>
            <a:off x="152400" y="361950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What You Learn from The RCA In a Brainstorming Session</a:t>
            </a:r>
            <a:endParaRPr lang="en-US" sz="3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7CBF0-19E2-4BD3-9196-3A402914C3E2}"/>
              </a:ext>
            </a:extLst>
          </p:cNvPr>
          <p:cNvSpPr txBox="1">
            <a:spLocks/>
          </p:cNvSpPr>
          <p:nvPr/>
        </p:nvSpPr>
        <p:spPr>
          <a:xfrm>
            <a:off x="152400" y="1581150"/>
            <a:ext cx="8763000" cy="3200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A8907-B8D3-4D7A-A3EC-4E6141E6AAB0}"/>
              </a:ext>
            </a:extLst>
          </p:cNvPr>
          <p:cNvSpPr txBox="1"/>
          <p:nvPr/>
        </p:nvSpPr>
        <p:spPr>
          <a:xfrm>
            <a:off x="142875" y="1581150"/>
            <a:ext cx="8534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Transportation problems seem to be the root cause of most missed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multiple transportation barriers cited that could be addressed in a quality improvement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 use a checklist to determine which barrier occurs with the most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 use a priority matrix to determine which barrier  would give us the most impact and still be reasonably achieved</a:t>
            </a:r>
          </a:p>
        </p:txBody>
      </p:sp>
    </p:spTree>
    <p:extLst>
      <p:ext uri="{BB962C8B-B14F-4D97-AF65-F5344CB8AC3E}">
        <p14:creationId xmlns:p14="http://schemas.microsoft.com/office/powerpoint/2010/main" val="916172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AA56F-2162-4651-A8D1-3F399E3A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E8D47-5241-4895-B58D-6B0F70DC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F4B94-0340-45B5-8E80-39F6DEA5A783}"/>
              </a:ext>
            </a:extLst>
          </p:cNvPr>
          <p:cNvSpPr txBox="1"/>
          <p:nvPr/>
        </p:nvSpPr>
        <p:spPr>
          <a:xfrm>
            <a:off x="152400" y="361950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What You Learn from The RCA In a Brainstorming Session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7CBF0-19E2-4BD3-9196-3A402914C3E2}"/>
              </a:ext>
            </a:extLst>
          </p:cNvPr>
          <p:cNvSpPr txBox="1">
            <a:spLocks/>
          </p:cNvSpPr>
          <p:nvPr/>
        </p:nvSpPr>
        <p:spPr>
          <a:xfrm>
            <a:off x="152400" y="1581150"/>
            <a:ext cx="8763000" cy="3200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A8907-B8D3-4D7A-A3EC-4E6141E6AAB0}"/>
              </a:ext>
            </a:extLst>
          </p:cNvPr>
          <p:cNvSpPr txBox="1"/>
          <p:nvPr/>
        </p:nvSpPr>
        <p:spPr>
          <a:xfrm>
            <a:off x="142875" y="1581150"/>
            <a:ext cx="853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Notice how the “5 Why” technique helps you drill down to root causes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need to have the right stakeholders at the table with knowledge of the process and the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Remember that each of the items listed as root causes are part of the “behavior” of the overall system</a:t>
            </a:r>
          </a:p>
        </p:txBody>
      </p:sp>
    </p:spTree>
    <p:extLst>
      <p:ext uri="{BB962C8B-B14F-4D97-AF65-F5344CB8AC3E}">
        <p14:creationId xmlns:p14="http://schemas.microsoft.com/office/powerpoint/2010/main" val="273086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BD2D23-3BE9-477C-A1A4-A70857C4FE76}"/>
              </a:ext>
            </a:extLst>
          </p:cNvPr>
          <p:cNvSpPr txBox="1"/>
          <p:nvPr/>
        </p:nvSpPr>
        <p:spPr>
          <a:xfrm>
            <a:off x="6712747" y="2434881"/>
            <a:ext cx="88741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High Rate of Missed Appointments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28A58F-2711-4341-98E5-4D8B3B22E9BD}"/>
              </a:ext>
            </a:extLst>
          </p:cNvPr>
          <p:cNvCxnSpPr>
            <a:cxnSpLocks/>
          </p:cNvCxnSpPr>
          <p:nvPr/>
        </p:nvCxnSpPr>
        <p:spPr>
          <a:xfrm flipH="1">
            <a:off x="925544" y="2731408"/>
            <a:ext cx="57872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D4D528-64FD-4705-9AC6-1E7103167848}"/>
              </a:ext>
            </a:extLst>
          </p:cNvPr>
          <p:cNvSpPr txBox="1"/>
          <p:nvPr/>
        </p:nvSpPr>
        <p:spPr>
          <a:xfrm>
            <a:off x="664854" y="1091258"/>
            <a:ext cx="933450" cy="300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Processes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E62B4-C908-42D9-919D-39ED1F0CBF24}"/>
              </a:ext>
            </a:extLst>
          </p:cNvPr>
          <p:cNvSpPr txBox="1"/>
          <p:nvPr/>
        </p:nvSpPr>
        <p:spPr>
          <a:xfrm>
            <a:off x="3940992" y="1136033"/>
            <a:ext cx="933450" cy="300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E897D-CF8F-4734-B087-C8CE4843543A}"/>
              </a:ext>
            </a:extLst>
          </p:cNvPr>
          <p:cNvSpPr txBox="1"/>
          <p:nvPr/>
        </p:nvSpPr>
        <p:spPr>
          <a:xfrm>
            <a:off x="925544" y="4138001"/>
            <a:ext cx="1307016" cy="300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B6BE8-1665-4B1E-B3E7-8FC8AD48B519}"/>
              </a:ext>
            </a:extLst>
          </p:cNvPr>
          <p:cNvSpPr txBox="1"/>
          <p:nvPr/>
        </p:nvSpPr>
        <p:spPr>
          <a:xfrm>
            <a:off x="4572000" y="4138001"/>
            <a:ext cx="933450" cy="300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Resources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80490E-2D19-45BB-BBD1-E4823255A3E2}"/>
              </a:ext>
            </a:extLst>
          </p:cNvPr>
          <p:cNvCxnSpPr/>
          <p:nvPr/>
        </p:nvCxnSpPr>
        <p:spPr>
          <a:xfrm>
            <a:off x="4304919" y="1426983"/>
            <a:ext cx="1168400" cy="1311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B91425-45C9-47C3-927B-0910E086A1B6}"/>
              </a:ext>
            </a:extLst>
          </p:cNvPr>
          <p:cNvCxnSpPr/>
          <p:nvPr/>
        </p:nvCxnSpPr>
        <p:spPr>
          <a:xfrm>
            <a:off x="4572000" y="1691080"/>
            <a:ext cx="1682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06F87E-9C7A-4E65-82F6-0F89605E3768}"/>
              </a:ext>
            </a:extLst>
          </p:cNvPr>
          <p:cNvSpPr txBox="1"/>
          <p:nvPr/>
        </p:nvSpPr>
        <p:spPr>
          <a:xfrm>
            <a:off x="4524376" y="1545611"/>
            <a:ext cx="14732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People do not like clinic  (Why?)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DF6970-D40C-4D93-8FEB-9AE3BC3212C6}"/>
              </a:ext>
            </a:extLst>
          </p:cNvPr>
          <p:cNvCxnSpPr/>
          <p:nvPr/>
        </p:nvCxnSpPr>
        <p:spPr>
          <a:xfrm>
            <a:off x="5340123" y="1697515"/>
            <a:ext cx="581024" cy="62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A9863B-D12A-4455-9BC0-83B3F1F65760}"/>
              </a:ext>
            </a:extLst>
          </p:cNvPr>
          <p:cNvSpPr txBox="1"/>
          <p:nvPr/>
        </p:nvSpPr>
        <p:spPr>
          <a:xfrm rot="2806718">
            <a:off x="5257700" y="1876946"/>
            <a:ext cx="8441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Unsafe location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980EA-1DF9-49CD-B367-1C060A06327A}"/>
              </a:ext>
            </a:extLst>
          </p:cNvPr>
          <p:cNvSpPr txBox="1"/>
          <p:nvPr/>
        </p:nvSpPr>
        <p:spPr>
          <a:xfrm rot="2806718">
            <a:off x="5783037" y="1963904"/>
            <a:ext cx="108282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Big HIV sign in front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845EDC-C8D2-450D-AF2D-4D2D8DF55801}"/>
              </a:ext>
            </a:extLst>
          </p:cNvPr>
          <p:cNvCxnSpPr/>
          <p:nvPr/>
        </p:nvCxnSpPr>
        <p:spPr>
          <a:xfrm>
            <a:off x="5887920" y="1686745"/>
            <a:ext cx="581024" cy="62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EBCFC2-53C7-49E5-8BA7-18903DB18DF3}"/>
              </a:ext>
            </a:extLst>
          </p:cNvPr>
          <p:cNvCxnSpPr>
            <a:cxnSpLocks/>
          </p:cNvCxnSpPr>
          <p:nvPr/>
        </p:nvCxnSpPr>
        <p:spPr>
          <a:xfrm flipH="1">
            <a:off x="4615549" y="2731408"/>
            <a:ext cx="1544640" cy="1397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EC5FC0-1D07-45BA-9FFB-BFBCC31BFF88}"/>
              </a:ext>
            </a:extLst>
          </p:cNvPr>
          <p:cNvCxnSpPr>
            <a:cxnSpLocks/>
          </p:cNvCxnSpPr>
          <p:nvPr/>
        </p:nvCxnSpPr>
        <p:spPr>
          <a:xfrm flipH="1">
            <a:off x="1275133" y="2731409"/>
            <a:ext cx="1544640" cy="1397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AC38F1-D92A-4E60-AED7-21BA7E746AF9}"/>
              </a:ext>
            </a:extLst>
          </p:cNvPr>
          <p:cNvCxnSpPr/>
          <p:nvPr/>
        </p:nvCxnSpPr>
        <p:spPr>
          <a:xfrm>
            <a:off x="971961" y="1396300"/>
            <a:ext cx="1168400" cy="1311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7089223-2815-4E73-B184-CD3D421F945B}"/>
              </a:ext>
            </a:extLst>
          </p:cNvPr>
          <p:cNvSpPr txBox="1"/>
          <p:nvPr/>
        </p:nvSpPr>
        <p:spPr>
          <a:xfrm>
            <a:off x="2486517" y="2983619"/>
            <a:ext cx="147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Hours not good for working patients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7E707A-C8FE-482A-A6C4-F874005CDFE5}"/>
              </a:ext>
            </a:extLst>
          </p:cNvPr>
          <p:cNvCxnSpPr/>
          <p:nvPr/>
        </p:nvCxnSpPr>
        <p:spPr>
          <a:xfrm>
            <a:off x="2232560" y="3257550"/>
            <a:ext cx="1696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5280DCD-3B5D-4A36-A8D0-17DC754EB5E0}"/>
              </a:ext>
            </a:extLst>
          </p:cNvPr>
          <p:cNvSpPr txBox="1"/>
          <p:nvPr/>
        </p:nvSpPr>
        <p:spPr>
          <a:xfrm>
            <a:off x="1857621" y="3470125"/>
            <a:ext cx="14732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No late night security  (Why?)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B22A90-2A96-4952-8DAB-7F97396C05CF}"/>
              </a:ext>
            </a:extLst>
          </p:cNvPr>
          <p:cNvCxnSpPr>
            <a:cxnSpLocks/>
          </p:cNvCxnSpPr>
          <p:nvPr/>
        </p:nvCxnSpPr>
        <p:spPr>
          <a:xfrm>
            <a:off x="1811791" y="3643602"/>
            <a:ext cx="1153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F285026-F61B-4D17-B6D6-7253B89769AE}"/>
              </a:ext>
            </a:extLst>
          </p:cNvPr>
          <p:cNvSpPr txBox="1"/>
          <p:nvPr/>
        </p:nvSpPr>
        <p:spPr>
          <a:xfrm>
            <a:off x="5840197" y="2920021"/>
            <a:ext cx="14732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Transportation (why?)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AA9534-6DBC-491B-8F59-67483F868C9B}"/>
              </a:ext>
            </a:extLst>
          </p:cNvPr>
          <p:cNvSpPr txBox="1"/>
          <p:nvPr/>
        </p:nvSpPr>
        <p:spPr>
          <a:xfrm rot="3250109">
            <a:off x="5804123" y="3508970"/>
            <a:ext cx="128294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Clinic too far from bus stop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762297-51EA-4732-B935-D0CBEE93FB74}"/>
              </a:ext>
            </a:extLst>
          </p:cNvPr>
          <p:cNvSpPr txBox="1"/>
          <p:nvPr/>
        </p:nvSpPr>
        <p:spPr>
          <a:xfrm rot="3290480">
            <a:off x="6116848" y="3618211"/>
            <a:ext cx="16017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Medi van will not take patients’ children along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2A7D22-83D4-4F1E-8B76-B25AD2A2831C}"/>
              </a:ext>
            </a:extLst>
          </p:cNvPr>
          <p:cNvSpPr txBox="1"/>
          <p:nvPr/>
        </p:nvSpPr>
        <p:spPr>
          <a:xfrm rot="3135236">
            <a:off x="6585905" y="3539728"/>
            <a:ext cx="14732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Wait too long for return ride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8BC7B4-597D-4100-913B-F462C74A864A}"/>
              </a:ext>
            </a:extLst>
          </p:cNvPr>
          <p:cNvCxnSpPr>
            <a:cxnSpLocks/>
          </p:cNvCxnSpPr>
          <p:nvPr/>
        </p:nvCxnSpPr>
        <p:spPr>
          <a:xfrm>
            <a:off x="5750886" y="3109949"/>
            <a:ext cx="14308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9239951-B28A-4633-AF7C-7A64AA8C8DA2}"/>
              </a:ext>
            </a:extLst>
          </p:cNvPr>
          <p:cNvCxnSpPr>
            <a:cxnSpLocks/>
          </p:cNvCxnSpPr>
          <p:nvPr/>
        </p:nvCxnSpPr>
        <p:spPr>
          <a:xfrm>
            <a:off x="5971893" y="3110327"/>
            <a:ext cx="683282" cy="916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C2DBD7-B1EF-4AD2-811E-066D7B0C7083}"/>
              </a:ext>
            </a:extLst>
          </p:cNvPr>
          <p:cNvCxnSpPr>
            <a:cxnSpLocks/>
          </p:cNvCxnSpPr>
          <p:nvPr/>
        </p:nvCxnSpPr>
        <p:spPr>
          <a:xfrm>
            <a:off x="6274197" y="3119819"/>
            <a:ext cx="701982" cy="970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BD60AF-F756-484F-8B77-191808BBB074}"/>
              </a:ext>
            </a:extLst>
          </p:cNvPr>
          <p:cNvCxnSpPr>
            <a:cxnSpLocks/>
          </p:cNvCxnSpPr>
          <p:nvPr/>
        </p:nvCxnSpPr>
        <p:spPr>
          <a:xfrm>
            <a:off x="6794161" y="3109949"/>
            <a:ext cx="775169" cy="965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850D98-5DC6-43CC-9F5C-737B0AF05EC5}"/>
              </a:ext>
            </a:extLst>
          </p:cNvPr>
          <p:cNvCxnSpPr/>
          <p:nvPr/>
        </p:nvCxnSpPr>
        <p:spPr>
          <a:xfrm>
            <a:off x="4859995" y="1699957"/>
            <a:ext cx="581024" cy="62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C9AA2B2-F4C5-41C3-A9E8-BEDDADDB7612}"/>
              </a:ext>
            </a:extLst>
          </p:cNvPr>
          <p:cNvSpPr txBox="1"/>
          <p:nvPr/>
        </p:nvSpPr>
        <p:spPr>
          <a:xfrm rot="2806718">
            <a:off x="4757155" y="1931941"/>
            <a:ext cx="99406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Staff not welcoming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E2C6FD0-D41C-45C5-B17C-62E7409DAC68}"/>
              </a:ext>
            </a:extLst>
          </p:cNvPr>
          <p:cNvCxnSpPr>
            <a:cxnSpLocks/>
          </p:cNvCxnSpPr>
          <p:nvPr/>
        </p:nvCxnSpPr>
        <p:spPr>
          <a:xfrm>
            <a:off x="1176874" y="1607922"/>
            <a:ext cx="2078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67CD285-07C7-4510-B933-681100AAB14F}"/>
              </a:ext>
            </a:extLst>
          </p:cNvPr>
          <p:cNvSpPr txBox="1"/>
          <p:nvPr/>
        </p:nvSpPr>
        <p:spPr>
          <a:xfrm>
            <a:off x="1060654" y="1449606"/>
            <a:ext cx="248106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No follow up with pts. that missed appointments (Why?)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0264E1-7926-4F33-87BA-CC26EC3C57E7}"/>
              </a:ext>
            </a:extLst>
          </p:cNvPr>
          <p:cNvSpPr txBox="1"/>
          <p:nvPr/>
        </p:nvSpPr>
        <p:spPr>
          <a:xfrm rot="2806718">
            <a:off x="1732948" y="1917613"/>
            <a:ext cx="11411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No direction from management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7018CC-3DFC-4F5C-8A45-403B1F0DBCCF}"/>
              </a:ext>
            </a:extLst>
          </p:cNvPr>
          <p:cNvCxnSpPr/>
          <p:nvPr/>
        </p:nvCxnSpPr>
        <p:spPr>
          <a:xfrm>
            <a:off x="1702407" y="1605787"/>
            <a:ext cx="581024" cy="62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90B521A-1AA9-4BEA-B207-05D6EC6DE232}"/>
              </a:ext>
            </a:extLst>
          </p:cNvPr>
          <p:cNvCxnSpPr/>
          <p:nvPr/>
        </p:nvCxnSpPr>
        <p:spPr>
          <a:xfrm>
            <a:off x="2431377" y="1610119"/>
            <a:ext cx="581024" cy="62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D418CE7-E919-47BE-A1F3-0530D9101B40}"/>
              </a:ext>
            </a:extLst>
          </p:cNvPr>
          <p:cNvSpPr txBox="1"/>
          <p:nvPr/>
        </p:nvSpPr>
        <p:spPr>
          <a:xfrm rot="2806718">
            <a:off x="2374113" y="1808367"/>
            <a:ext cx="8441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Short Staffed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C914C79-2FD4-4181-8D6E-E737CB8825B5}"/>
              </a:ext>
            </a:extLst>
          </p:cNvPr>
          <p:cNvCxnSpPr>
            <a:cxnSpLocks/>
          </p:cNvCxnSpPr>
          <p:nvPr/>
        </p:nvCxnSpPr>
        <p:spPr>
          <a:xfrm>
            <a:off x="2293879" y="3651279"/>
            <a:ext cx="433312" cy="586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E5E1C11-CB16-483B-BC6D-9CB5A4685072}"/>
              </a:ext>
            </a:extLst>
          </p:cNvPr>
          <p:cNvSpPr txBox="1"/>
          <p:nvPr/>
        </p:nvSpPr>
        <p:spPr>
          <a:xfrm rot="3250109">
            <a:off x="2245044" y="3836351"/>
            <a:ext cx="6983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Lack of funds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01D763EB-C035-42A4-B8E2-6F456BA57E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4988" y="390525"/>
            <a:ext cx="7886700" cy="320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Fishbone (Ishikawa Diagram)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985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AA56F-2162-4651-A8D1-3F399E3A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E8D47-5241-4895-B58D-6B0F70DC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48F9-9A18-47EB-97CD-AEB0CE114C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57CBF0-19E2-4BD3-9196-3A402914C3E2}"/>
              </a:ext>
            </a:extLst>
          </p:cNvPr>
          <p:cNvSpPr txBox="1">
            <a:spLocks/>
          </p:cNvSpPr>
          <p:nvPr/>
        </p:nvSpPr>
        <p:spPr>
          <a:xfrm>
            <a:off x="152400" y="1581150"/>
            <a:ext cx="8763000" cy="3200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3B415-B234-4B89-A462-A315794BFC15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2094-A4F5-4CC3-8551-33FFD25C8161}"/>
              </a:ext>
            </a:extLst>
          </p:cNvPr>
          <p:cNvSpPr txBox="1"/>
          <p:nvPr/>
        </p:nvSpPr>
        <p:spPr>
          <a:xfrm>
            <a:off x="533400" y="1200150"/>
            <a:ext cx="830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Read more about the Lean Tool called the “5 Whys” </a:t>
            </a:r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QI Tools:  The Memory Jogger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ASQ.org</a:t>
            </a:r>
          </a:p>
        </p:txBody>
      </p:sp>
    </p:spTree>
    <p:extLst>
      <p:ext uri="{BB962C8B-B14F-4D97-AF65-F5344CB8AC3E}">
        <p14:creationId xmlns:p14="http://schemas.microsoft.com/office/powerpoint/2010/main" val="2766997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097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alibri" panose="020F0502020204030204" pitchFamily="34" charset="0"/>
              </a:rPr>
              <a:t>Aha Moments and Wrap 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14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26CBB-B095-42CA-8626-BA42BF460E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4263" y="1757363"/>
            <a:ext cx="4249737" cy="13795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25" i="1" dirty="0">
                <a:latin typeface="Garamond" panose="02020404030301010803" pitchFamily="18" charset="0"/>
              </a:rPr>
              <a:t>How helpful was today’s session to learn about quality improvement? 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250" dirty="0">
                <a:latin typeface="Garamond" panose="02020404030301010803" pitchFamily="18" charset="0"/>
              </a:rPr>
              <a:t>[Select one]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Image result for polling">
            <a:extLst>
              <a:ext uri="{FF2B5EF4-FFF2-40B4-BE49-F238E27FC236}">
                <a16:creationId xmlns:a16="http://schemas.microsoft.com/office/drawing/2014/main" id="{E40E346A-6E3D-DD4C-A298-9599C80DF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03" y="1259920"/>
            <a:ext cx="3902051" cy="28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9AD4BC-09BA-3F45-B250-44CA36D756F0}"/>
              </a:ext>
            </a:extLst>
          </p:cNvPr>
          <p:cNvSpPr txBox="1">
            <a:spLocks/>
          </p:cNvSpPr>
          <p:nvPr/>
        </p:nvSpPr>
        <p:spPr bwMode="auto">
          <a:xfrm>
            <a:off x="628650" y="441960"/>
            <a:ext cx="788670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defTabSz="685800"/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Time for Some Polling Questions</a:t>
            </a:r>
            <a:endParaRPr lang="en-US" sz="2400" kern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53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3D9BF0E-109F-4C84-8799-752ECD5A7711}"/>
              </a:ext>
            </a:extLst>
          </p:cNvPr>
          <p:cNvSpPr txBox="1">
            <a:spLocks noChangeArrowheads="1"/>
          </p:cNvSpPr>
          <p:nvPr/>
        </p:nvSpPr>
        <p:spPr>
          <a:xfrm>
            <a:off x="1182756" y="534215"/>
            <a:ext cx="6778487" cy="4209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</a:rPr>
              <a:t>Reminder about Basic Zoom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EE48E-ADD0-4A6F-8B40-D691F27D8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200150"/>
            <a:ext cx="6534150" cy="3198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7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26CBB-B095-42CA-8626-BA42BF460E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4263" y="1757363"/>
            <a:ext cx="4249737" cy="13795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25" i="1" dirty="0">
                <a:latin typeface="Garamond" panose="02020404030301010803" pitchFamily="18" charset="0"/>
              </a:rPr>
              <a:t>How engaged were you in today’s session? 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250" dirty="0">
                <a:latin typeface="Garamond" panose="02020404030301010803" pitchFamily="18" charset="0"/>
              </a:rPr>
              <a:t>[Select one]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Image result for polling">
            <a:extLst>
              <a:ext uri="{FF2B5EF4-FFF2-40B4-BE49-F238E27FC236}">
                <a16:creationId xmlns:a16="http://schemas.microsoft.com/office/drawing/2014/main" id="{E40E346A-6E3D-DD4C-A298-9599C80DF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03" y="1259920"/>
            <a:ext cx="3902051" cy="28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9AD4BC-09BA-3F45-B250-44CA36D756F0}"/>
              </a:ext>
            </a:extLst>
          </p:cNvPr>
          <p:cNvSpPr txBox="1">
            <a:spLocks/>
          </p:cNvSpPr>
          <p:nvPr/>
        </p:nvSpPr>
        <p:spPr bwMode="auto">
          <a:xfrm>
            <a:off x="628650" y="441960"/>
            <a:ext cx="788670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defTabSz="685800"/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Time for Some Polling Questions</a:t>
            </a:r>
            <a:endParaRPr lang="en-US" sz="2400" kern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084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26CBB-B095-42CA-8626-BA42BF460E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4263" y="1757363"/>
            <a:ext cx="4249737" cy="1379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atin typeface="Garamond" panose="02020404030301010803" pitchFamily="18" charset="0"/>
              </a:rPr>
              <a:t>How likely will you implement the lessons learned of this session when working with your programs? </a:t>
            </a:r>
            <a:br>
              <a:rPr lang="en-US" sz="2400" dirty="0">
                <a:latin typeface="Garamond" panose="02020404030301010803" pitchFamily="18" charset="0"/>
              </a:rPr>
            </a:b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dirty="0">
                <a:latin typeface="Garamond" panose="02020404030301010803" pitchFamily="18" charset="0"/>
              </a:rPr>
              <a:t>[Select one]</a:t>
            </a:r>
          </a:p>
        </p:txBody>
      </p:sp>
      <p:pic>
        <p:nvPicPr>
          <p:cNvPr id="1026" name="Picture 2" descr="Image result for polling">
            <a:extLst>
              <a:ext uri="{FF2B5EF4-FFF2-40B4-BE49-F238E27FC236}">
                <a16:creationId xmlns:a16="http://schemas.microsoft.com/office/drawing/2014/main" id="{E40E346A-6E3D-DD4C-A298-9599C80DF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03" y="1259920"/>
            <a:ext cx="3902051" cy="28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9AD4BC-09BA-3F45-B250-44CA36D756F0}"/>
              </a:ext>
            </a:extLst>
          </p:cNvPr>
          <p:cNvSpPr txBox="1">
            <a:spLocks/>
          </p:cNvSpPr>
          <p:nvPr/>
        </p:nvSpPr>
        <p:spPr bwMode="auto">
          <a:xfrm>
            <a:off x="628650" y="441960"/>
            <a:ext cx="788670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defTabSz="685800"/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Time for Some Polling Questions</a:t>
            </a:r>
            <a:endParaRPr lang="en-US" sz="2400" kern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904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&#10;&#10;Thank you!">
            <a:extLst>
              <a:ext uri="{FF2B5EF4-FFF2-40B4-BE49-F238E27FC236}">
                <a16:creationId xmlns:a16="http://schemas.microsoft.com/office/drawing/2014/main" id="{509EF20B-4C16-459B-93E2-3F2A382F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85901"/>
            <a:ext cx="6858000" cy="18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08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028825"/>
            <a:ext cx="4672013" cy="428625"/>
          </a:xfrm>
          <a:prstGeom prst="rect">
            <a:avLst/>
          </a:prstGeom>
        </p:spPr>
        <p:txBody>
          <a:bodyPr vert="horz" lIns="51435" tIns="25718" rIns="51435" bIns="2571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Contact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55BE5-FB8D-7E45-A4D6-8FD102FFDCEB}"/>
              </a:ext>
            </a:extLst>
          </p:cNvPr>
          <p:cNvSpPr/>
          <p:nvPr/>
        </p:nvSpPr>
        <p:spPr>
          <a:xfrm>
            <a:off x="457200" y="2525486"/>
            <a:ext cx="31992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Kevin Garrett, MSW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Senior Manager, CQII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State Department of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AIDS Institute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 Church Street, 13th floor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York, NY 10007-2919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Kevin.Garrett@health.ny.gov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B9E43-BC2C-D14C-8578-317CB64B10E3}"/>
              </a:ext>
            </a:extLst>
          </p:cNvPr>
          <p:cNvSpPr/>
          <p:nvPr/>
        </p:nvSpPr>
        <p:spPr>
          <a:xfrm>
            <a:off x="8305800" y="133350"/>
            <a:ext cx="457200" cy="228600"/>
          </a:xfrm>
          <a:prstGeom prst="rect">
            <a:avLst/>
          </a:prstGeom>
          <a:solidFill>
            <a:srgbClr val="0A2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82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E64293-F7B6-4073-8632-BC32DFCD5A32}"/>
              </a:ext>
            </a:extLst>
          </p:cNvPr>
          <p:cNvSpPr txBox="1">
            <a:spLocks noChangeArrowheads="1"/>
          </p:cNvSpPr>
          <p:nvPr/>
        </p:nvSpPr>
        <p:spPr>
          <a:xfrm>
            <a:off x="607464" y="379010"/>
            <a:ext cx="7924800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32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MS PGothic" panose="020B0600070205080204" pitchFamily="34" charset="-128"/>
              </a:rPr>
              <a:t>Good Practices for Zoom Participation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0D282-3217-426F-BF0F-7F8E741DF623}"/>
              </a:ext>
            </a:extLst>
          </p:cNvPr>
          <p:cNvSpPr/>
          <p:nvPr/>
        </p:nvSpPr>
        <p:spPr>
          <a:xfrm>
            <a:off x="968834" y="1352026"/>
            <a:ext cx="7565566" cy="241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Re-label your Zoom tile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to state your name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Keep video 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and mute your line when needed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Use the chat room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t>to ask for clarifications, post questions, or share your wisdom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4542F-6011-44EE-B64A-399E3EFE6E91}"/>
              </a:ext>
            </a:extLst>
          </p:cNvPr>
          <p:cNvSpPr/>
          <p:nvPr/>
        </p:nvSpPr>
        <p:spPr>
          <a:xfrm>
            <a:off x="968834" y="4319643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26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S PGothic" panose="020B0600070205080204" pitchFamily="34" charset="-128"/>
                <a:cs typeface="Arial" panose="020B0604020202020204" pitchFamily="34" charset="0"/>
              </a:rPr>
              <a:t>Please be reminded that we will record our session for later replay!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5BCA8-2165-4C6C-B9ED-DE4A85EEE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66" y="4184142"/>
            <a:ext cx="718468" cy="64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9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C2693-1B49-47C8-8AF7-0D922925D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066"/>
          <a:stretch/>
        </p:blipFill>
        <p:spPr>
          <a:xfrm>
            <a:off x="0" y="277943"/>
            <a:ext cx="9144000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34147-631D-47DF-A765-B2BA49D45BA8}"/>
              </a:ext>
            </a:extLst>
          </p:cNvPr>
          <p:cNvSpPr txBox="1"/>
          <p:nvPr/>
        </p:nvSpPr>
        <p:spPr>
          <a:xfrm>
            <a:off x="419100" y="363855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You allow us to take pictures from our training events and post them on SharePoint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You have the right to revoke your consent for pictures that are publicly posted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At no time will individual names be used to identify you, unless you sign the appropriate release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38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5270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QI Tools</a:t>
            </a:r>
          </a:p>
        </p:txBody>
      </p:sp>
    </p:spTree>
    <p:extLst>
      <p:ext uri="{BB962C8B-B14F-4D97-AF65-F5344CB8AC3E}">
        <p14:creationId xmlns:p14="http://schemas.microsoft.com/office/powerpoint/2010/main" val="295752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Webinar, We Will Learn About: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1504950"/>
            <a:ext cx="56769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Stacked Bar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Fishbone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Whys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F1439-0396-480B-8EA1-42C45EE5BC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A7754AA7-8025-408E-B296-E2B43FE0863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4454D-D146-4F52-BD0A-750E45D570B3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Scenario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A077C6-581E-4D03-B535-BAB7A5A2098F}"/>
              </a:ext>
            </a:extLst>
          </p:cNvPr>
          <p:cNvSpPr txBox="1">
            <a:spLocks/>
          </p:cNvSpPr>
          <p:nvPr/>
        </p:nvSpPr>
        <p:spPr>
          <a:xfrm>
            <a:off x="152400" y="1186649"/>
            <a:ext cx="8686800" cy="3213901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Our organization has a high rate of missed appointments.  Missed appointments lead to providers having nothing to do for a period of time. It also leads to lost revenue in some cases.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organization now wants to find out why appoints are missed, who might be missing multiple appointments and how this issue may be fixed.    </a:t>
            </a:r>
          </a:p>
        </p:txBody>
      </p:sp>
    </p:spTree>
    <p:extLst>
      <p:ext uri="{BB962C8B-B14F-4D97-AF65-F5344CB8AC3E}">
        <p14:creationId xmlns:p14="http://schemas.microsoft.com/office/powerpoint/2010/main" val="308842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4C41C-8C34-4539-96D0-4FEDE133DF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A7754AA7-8025-408E-B296-E2B43FE0863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3CB19-AC63-443A-B56F-5D4F49D7B6F5}"/>
              </a:ext>
            </a:extLst>
          </p:cNvPr>
          <p:cNvSpPr txBox="1"/>
          <p:nvPr/>
        </p:nvSpPr>
        <p:spPr>
          <a:xfrm>
            <a:off x="152400" y="3619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8EB884-3181-4D29-981A-2DA198E0DF53}"/>
              </a:ext>
            </a:extLst>
          </p:cNvPr>
          <p:cNvSpPr txBox="1">
            <a:spLocks/>
          </p:cNvSpPr>
          <p:nvPr/>
        </p:nvSpPr>
        <p:spPr>
          <a:xfrm>
            <a:off x="152400" y="1200150"/>
            <a:ext cx="8686800" cy="3276600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 need data!</a:t>
            </a:r>
          </a:p>
          <a:p>
            <a:r>
              <a:rPr lang="en-US" sz="2800" dirty="0"/>
              <a:t>We catalog all the missed appointments over the past six months</a:t>
            </a:r>
          </a:p>
          <a:p>
            <a:r>
              <a:rPr lang="en-US" sz="2800" dirty="0"/>
              <a:t>How would you dig deeper into the data?</a:t>
            </a:r>
          </a:p>
        </p:txBody>
      </p:sp>
    </p:spTree>
    <p:extLst>
      <p:ext uri="{BB962C8B-B14F-4D97-AF65-F5344CB8AC3E}">
        <p14:creationId xmlns:p14="http://schemas.microsoft.com/office/powerpoint/2010/main" val="3298221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B479586923F4DAF34CCB56A3E7DDB" ma:contentTypeVersion="11" ma:contentTypeDescription="Create a new document." ma:contentTypeScope="" ma:versionID="a6dea058b28d2b2f1c28449ac302b42a">
  <xsd:schema xmlns:xsd="http://www.w3.org/2001/XMLSchema" xmlns:xs="http://www.w3.org/2001/XMLSchema" xmlns:p="http://schemas.microsoft.com/office/2006/metadata/properties" xmlns:ns1="http://schemas.microsoft.com/sharepoint/v3" xmlns:ns2="a6b7e2e1-3a55-4433-a401-8c3510bb2105" xmlns:ns3="890e9c21-b251-49b7-9079-548dd9a8bb22" targetNamespace="http://schemas.microsoft.com/office/2006/metadata/properties" ma:root="true" ma:fieldsID="495b84eb209447dc7a5b3516798c724c" ns1:_="" ns2:_="" ns3:_="">
    <xsd:import namespace="http://schemas.microsoft.com/sharepoint/v3"/>
    <xsd:import namespace="a6b7e2e1-3a55-4433-a401-8c3510bb2105"/>
    <xsd:import namespace="890e9c21-b251-49b7-9079-548dd9a8bb2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Department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7e2e1-3a55-4433-a401-8c3510bb2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Department" ma:index="13" nillable="true" ma:displayName="Department" ma:description="Name of the Department the document is associated with." ma:internalName="Department">
      <xsd:simpleType>
        <xsd:restriction base="dms:Choice">
          <xsd:enumeration value="Executive Office"/>
          <xsd:enumeration value="Division of Epidemiology, Evaluation and Partner Services"/>
          <xsd:enumeration value="Division of HIV and Hepatitis Health Care"/>
          <xsd:enumeration value="Division of HIV/STD/HCV Prevention"/>
          <xsd:enumeration value="Office of Administration and Contract Management"/>
          <xsd:enumeration value="Office of Drug User Health"/>
          <xsd:enumeration value="Office of Grants and Data Management"/>
          <xsd:enumeration value="Office of HIV Uninsured Care Programs"/>
          <xsd:enumeration value="Office of Medicaid Policy and Programs"/>
          <xsd:enumeration value="Office of the Medical Director"/>
          <xsd:enumeration value="Office of Planning and Community Affairs"/>
        </xsd:restriction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e9c21-b251-49b7-9079-548dd9a8b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a6b7e2e1-3a55-4433-a401-8c3510bb210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119C16-ECF7-469D-AE1F-5ABF38FDE4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b7e2e1-3a55-4433-a401-8c3510bb2105"/>
    <ds:schemaRef ds:uri="890e9c21-b251-49b7-9079-548dd9a8b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FE1926-CF9F-451D-9F7F-9BF0FC0E1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06A967-A517-460C-98F8-A478709E8FF6}">
  <ds:schemaRefs>
    <ds:schemaRef ds:uri="http://schemas.microsoft.com/office/2006/metadata/properties"/>
    <ds:schemaRef ds:uri="http://schemas.microsoft.com/office/infopath/2007/PartnerControls"/>
    <ds:schemaRef ds:uri="a6b7e2e1-3a55-4433-a401-8c3510bb210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1582</Words>
  <Application>Microsoft Office PowerPoint</Application>
  <PresentationFormat>On-screen Show (16:9)</PresentationFormat>
  <Paragraphs>189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Cover Master</vt:lpstr>
      <vt:lpstr>Section Master</vt:lpstr>
      <vt:lpstr>Content Master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Fishbone (Ishikawa Diagram)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Clemens Steinbock</cp:lastModifiedBy>
  <cp:revision>120</cp:revision>
  <dcterms:created xsi:type="dcterms:W3CDTF">2014-12-09T18:34:34Z</dcterms:created>
  <dcterms:modified xsi:type="dcterms:W3CDTF">2022-01-28T17:17:17Z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0x010100147B479586923F4DAF34CCB56A3E7DDB</vt:lpwstr>
  </property>
</Properties>
</file>